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2-1.png>
</file>

<file path=ppt/media/image-5-1.png>
</file>

<file path=ppt/media/image-5-2.png>
</file>

<file path=ppt/media/image-5-3.png>
</file>

<file path=ppt/media/image-5-4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41946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APS-LINGUAGEM: GardenGo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17718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79524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6280190" y="5430203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7810" y="5437822"/>
            <a:ext cx="347663" cy="34766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756440" y="5413296"/>
            <a:ext cx="2227659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por Yan Romano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7581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Resumo do Projeto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824758"/>
            <a:ext cx="7556421" cy="3629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Este projeto apresenta o desenvolvimento completo de "GardenGo", uma linguagem de programação de domínio específico (DSL) criada para a automação de jardins inteligentes. O trabalho abrange desde a especificação formal da linguagem com EBNF, passando pela implementação de um compilador utilizando as ferramentas Flex e Bison, até a geração de código intermediário (IR) para a Máquina Virtual LLVM, com execução Just-in-Time (JIT). O resultado é um sistema funcional capaz de traduzir comandos de alto nível em código executável, que interage com um runtime simulado para executar tarefas como plantar, regar e tomar decisões baseadas em sensores.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0094" y="933569"/>
            <a:ext cx="5932527" cy="669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Motivação e Objetivos</a:t>
            </a:r>
            <a:endParaRPr lang="en-US" sz="4200" dirty="0"/>
          </a:p>
        </p:txBody>
      </p:sp>
      <p:sp>
        <p:nvSpPr>
          <p:cNvPr id="3" name="Text 1"/>
          <p:cNvSpPr/>
          <p:nvPr/>
        </p:nvSpPr>
        <p:spPr>
          <a:xfrm>
            <a:off x="750094" y="2139077"/>
            <a:ext cx="3249216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Motivação (O "Porquê"):</a:t>
            </a:r>
            <a:endParaRPr lang="en-US" sz="2100" dirty="0"/>
          </a:p>
        </p:txBody>
      </p:sp>
      <p:sp>
        <p:nvSpPr>
          <p:cNvPr id="4" name="Text 2"/>
          <p:cNvSpPr/>
          <p:nvPr/>
        </p:nvSpPr>
        <p:spPr>
          <a:xfrm>
            <a:off x="750094" y="2688193"/>
            <a:ext cx="6303645" cy="24003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 motivação para o projeto surge de um desafio prático e pessoal: a dificuldade em manter a consistência nos cuidados com plantas, uma tarefa que se beneficia enormemente da automação. A proposta foi criar uma ferramenta que permitisse a qualquer pessoa, mesmo sem conhecimento aprofundado em programação de baixo nível ou eletrônica, escrever um roteiro lógico e legível para automatizar um jardim.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7584281" y="2139077"/>
            <a:ext cx="4434007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Objetivos do Projeto (O "O Quê"):</a:t>
            </a:r>
            <a:endParaRPr lang="en-US" sz="2100" dirty="0"/>
          </a:p>
        </p:txBody>
      </p:sp>
      <p:sp>
        <p:nvSpPr>
          <p:cNvPr id="6" name="Text 4"/>
          <p:cNvSpPr/>
          <p:nvPr/>
        </p:nvSpPr>
        <p:spPr>
          <a:xfrm>
            <a:off x="7584281" y="2688193"/>
            <a:ext cx="6303645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Os objetivos seguiram estritamente o escopo definido para a avaliação: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7584281" y="3566874"/>
            <a:ext cx="6303645" cy="1028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Font typeface="+mj-lt"/>
              <a:buAutoNum type="arabicPeriod" startAt="1"/>
            </a:pPr>
            <a:r>
              <a:rPr lang="en-US" sz="165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Criar uma Linguagem de Programação:</a:t>
            </a:r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A linguagem deveria conter as estruturas básicas de variáveis (implícitas), condicionais (IF/ELSE) e laços de repetição (LOOP).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7584281" y="4670584"/>
            <a:ext cx="6303645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Font typeface="+mj-lt"/>
              <a:buAutoNum type="arabicPeriod" startAt="2"/>
            </a:pPr>
            <a:r>
              <a:rPr lang="en-US" sz="165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Especificação Formal:</a:t>
            </a:r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Estruturar a gramática da linguagem segundo o padrão EBNF.</a:t>
            </a:r>
            <a:endParaRPr lang="en-US" sz="1650" dirty="0"/>
          </a:p>
        </p:txBody>
      </p:sp>
      <p:sp>
        <p:nvSpPr>
          <p:cNvPr id="9" name="Text 7"/>
          <p:cNvSpPr/>
          <p:nvPr/>
        </p:nvSpPr>
        <p:spPr>
          <a:xfrm>
            <a:off x="7584281" y="5431393"/>
            <a:ext cx="6303645" cy="1028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Font typeface="+mj-lt"/>
              <a:buAutoNum type="arabicPeriod" startAt="3"/>
            </a:pPr>
            <a:r>
              <a:rPr lang="en-US" sz="165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Implementação do Compilador:</a:t>
            </a:r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Utilizar Flex e Bison para análise léxica e sintática, e integrar com uma VM (LLVM) para a geração de código e execução.</a:t>
            </a:r>
            <a:endParaRPr lang="en-US" sz="1650" dirty="0"/>
          </a:p>
        </p:txBody>
      </p:sp>
      <p:sp>
        <p:nvSpPr>
          <p:cNvPr id="10" name="Text 8"/>
          <p:cNvSpPr/>
          <p:nvPr/>
        </p:nvSpPr>
        <p:spPr>
          <a:xfrm>
            <a:off x="7584281" y="6535103"/>
            <a:ext cx="6303645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Font typeface="+mj-lt"/>
              <a:buAutoNum type="arabicPeriod" startAt="4"/>
            </a:pPr>
            <a:r>
              <a:rPr lang="en-US" sz="165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Demonstração:</a:t>
            </a:r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Criar um programa de teste completo que demonstrasse todas as características da linguagem.</a:t>
            </a:r>
            <a:endParaRPr lang="en-US" sz="16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0094" y="589359"/>
            <a:ext cx="8053745" cy="669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Características da Linguagem</a:t>
            </a:r>
            <a:endParaRPr lang="en-US" sz="4200" dirty="0"/>
          </a:p>
        </p:txBody>
      </p:sp>
      <p:sp>
        <p:nvSpPr>
          <p:cNvPr id="3" name="Text 1"/>
          <p:cNvSpPr/>
          <p:nvPr/>
        </p:nvSpPr>
        <p:spPr>
          <a:xfrm>
            <a:off x="750094" y="1687711"/>
            <a:ext cx="13130213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 GardenGo foi projetada com os seguintes princípios em mente:</a:t>
            </a:r>
            <a:endParaRPr lang="en-US" sz="1650" dirty="0"/>
          </a:p>
        </p:txBody>
      </p:sp>
      <p:sp>
        <p:nvSpPr>
          <p:cNvPr id="4" name="Shape 2"/>
          <p:cNvSpPr/>
          <p:nvPr/>
        </p:nvSpPr>
        <p:spPr>
          <a:xfrm>
            <a:off x="750094" y="2271713"/>
            <a:ext cx="6457950" cy="2407444"/>
          </a:xfrm>
          <a:prstGeom prst="roundRect">
            <a:avLst>
              <a:gd name="adj" fmla="val 801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972026" y="2493645"/>
            <a:ext cx="2917746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Comandos Intuitivos:</a:t>
            </a:r>
            <a:endParaRPr lang="en-US" sz="2100" dirty="0"/>
          </a:p>
        </p:txBody>
      </p:sp>
      <p:sp>
        <p:nvSpPr>
          <p:cNvPr id="6" name="Text 4"/>
          <p:cNvSpPr/>
          <p:nvPr/>
        </p:nvSpPr>
        <p:spPr>
          <a:xfrm>
            <a:off x="972026" y="2957036"/>
            <a:ext cx="6014085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 sintaxe utiliza verbos em inglês que representam ações diretas, tornando o código legível e fácil de entender.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972026" y="3771424"/>
            <a:ext cx="6014085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i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Exemplo:</a:t>
            </a:r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PLANT Tomate AT (1,1)</a:t>
            </a:r>
            <a:endParaRPr lang="en-US" sz="1650" dirty="0"/>
          </a:p>
        </p:txBody>
      </p:sp>
      <p:sp>
        <p:nvSpPr>
          <p:cNvPr id="8" name="Shape 6"/>
          <p:cNvSpPr/>
          <p:nvPr/>
        </p:nvSpPr>
        <p:spPr>
          <a:xfrm>
            <a:off x="7422356" y="2271713"/>
            <a:ext cx="6457950" cy="2407444"/>
          </a:xfrm>
          <a:prstGeom prst="roundRect">
            <a:avLst>
              <a:gd name="adj" fmla="val 801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7644289" y="2493645"/>
            <a:ext cx="3396734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Gerenciamento Espacial:</a:t>
            </a:r>
            <a:endParaRPr lang="en-US" sz="2100" dirty="0"/>
          </a:p>
        </p:txBody>
      </p:sp>
      <p:sp>
        <p:nvSpPr>
          <p:cNvPr id="10" name="Text 8"/>
          <p:cNvSpPr/>
          <p:nvPr/>
        </p:nvSpPr>
        <p:spPr>
          <a:xfrm>
            <a:off x="7644289" y="2957036"/>
            <a:ext cx="6014085" cy="1028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 linguagem permite a definição de ZONEs de cultivo e a execução de comandos em COORDenadas específicas, refletindo o layout físico de um jardim.</a:t>
            </a:r>
            <a:endParaRPr lang="en-US" sz="1650" dirty="0"/>
          </a:p>
        </p:txBody>
      </p:sp>
      <p:sp>
        <p:nvSpPr>
          <p:cNvPr id="11" name="Text 9"/>
          <p:cNvSpPr/>
          <p:nvPr/>
        </p:nvSpPr>
        <p:spPr>
          <a:xfrm>
            <a:off x="7644289" y="4114324"/>
            <a:ext cx="6014085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i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Exemplo:</a:t>
            </a:r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ZONE HortaSul = (6,0 - 10,5)</a:t>
            </a:r>
            <a:endParaRPr lang="en-US" sz="1650" dirty="0"/>
          </a:p>
        </p:txBody>
      </p:sp>
      <p:sp>
        <p:nvSpPr>
          <p:cNvPr id="12" name="Shape 10"/>
          <p:cNvSpPr/>
          <p:nvPr/>
        </p:nvSpPr>
        <p:spPr>
          <a:xfrm>
            <a:off x="750094" y="4893469"/>
            <a:ext cx="6457950" cy="2750344"/>
          </a:xfrm>
          <a:prstGeom prst="roundRect">
            <a:avLst>
              <a:gd name="adj" fmla="val 7013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972026" y="5115401"/>
            <a:ext cx="2707719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Lógica Condicional:</a:t>
            </a:r>
            <a:endParaRPr lang="en-US" sz="2100" dirty="0"/>
          </a:p>
        </p:txBody>
      </p:sp>
      <p:sp>
        <p:nvSpPr>
          <p:cNvPr id="14" name="Text 12"/>
          <p:cNvSpPr/>
          <p:nvPr/>
        </p:nvSpPr>
        <p:spPr>
          <a:xfrm>
            <a:off x="972026" y="5578792"/>
            <a:ext cx="6014085" cy="1028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Decisões podem ser tomadas com base em dados de sensores (até agora simulados), como clima e umidade do solo, permitindo uma automação "inteligente".</a:t>
            </a:r>
            <a:endParaRPr lang="en-US" sz="1650" dirty="0"/>
          </a:p>
        </p:txBody>
      </p:sp>
      <p:sp>
        <p:nvSpPr>
          <p:cNvPr id="15" name="Text 13"/>
          <p:cNvSpPr/>
          <p:nvPr/>
        </p:nvSpPr>
        <p:spPr>
          <a:xfrm>
            <a:off x="972026" y="6736080"/>
            <a:ext cx="6014085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i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Exemplo:</a:t>
            </a:r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IF WEATHER.TEMPERATURE &gt; 20 { ... }</a:t>
            </a:r>
            <a:endParaRPr lang="en-US" sz="1650" dirty="0"/>
          </a:p>
        </p:txBody>
      </p:sp>
      <p:sp>
        <p:nvSpPr>
          <p:cNvPr id="16" name="Shape 14"/>
          <p:cNvSpPr/>
          <p:nvPr/>
        </p:nvSpPr>
        <p:spPr>
          <a:xfrm>
            <a:off x="7422356" y="4893469"/>
            <a:ext cx="6457950" cy="2750344"/>
          </a:xfrm>
          <a:prstGeom prst="roundRect">
            <a:avLst>
              <a:gd name="adj" fmla="val 7013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7644289" y="5115401"/>
            <a:ext cx="2679025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Controle de Fluxo:</a:t>
            </a:r>
            <a:endParaRPr lang="en-US" sz="2100" dirty="0"/>
          </a:p>
        </p:txBody>
      </p:sp>
      <p:sp>
        <p:nvSpPr>
          <p:cNvPr id="18" name="Text 16"/>
          <p:cNvSpPr/>
          <p:nvPr/>
        </p:nvSpPr>
        <p:spPr>
          <a:xfrm>
            <a:off x="7644289" y="5578792"/>
            <a:ext cx="6014085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O suporte a laços de repetição (LOOP N TIMES) permite a criação de ciclos de manutenção (diários, semanais), estabelecendo a linguagem como computacionalmente completa para seu domínio.</a:t>
            </a:r>
            <a:endParaRPr lang="en-US" sz="1650" dirty="0"/>
          </a:p>
        </p:txBody>
      </p:sp>
      <p:sp>
        <p:nvSpPr>
          <p:cNvPr id="19" name="Text 17"/>
          <p:cNvSpPr/>
          <p:nvPr/>
        </p:nvSpPr>
        <p:spPr>
          <a:xfrm>
            <a:off x="7644289" y="7078980"/>
            <a:ext cx="6014085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i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Exemplo:</a:t>
            </a:r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LOOP 3 TIMES { WAIT 1h }</a:t>
            </a:r>
            <a:endParaRPr lang="en-US" sz="16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0078" y="606147"/>
            <a:ext cx="8489275" cy="5536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50"/>
              </a:lnSpc>
              <a:buNone/>
            </a:pPr>
            <a:r>
              <a:rPr lang="en-US" sz="3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Arquitetura do Compilador GardenGo</a:t>
            </a:r>
            <a:endParaRPr lang="en-US" sz="3450" dirty="0"/>
          </a:p>
        </p:txBody>
      </p:sp>
      <p:sp>
        <p:nvSpPr>
          <p:cNvPr id="3" name="Text 1"/>
          <p:cNvSpPr/>
          <p:nvPr/>
        </p:nvSpPr>
        <p:spPr>
          <a:xfrm>
            <a:off x="620078" y="1514118"/>
            <a:ext cx="13390245" cy="5667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Fluxograma: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Código .garden → [Analisador Léxico (Flex)] → Fluxo de Tokens → [Analisador Sintático (Bison)] → Árvore Sintática Abstrata (AST) → [Gerador de Código (codegen.c)] → LLVM IR → [Motor JIT da LLVM] → Execução</a:t>
            </a:r>
            <a:endParaRPr lang="en-US" sz="1350" dirty="0"/>
          </a:p>
        </p:txBody>
      </p:sp>
      <p:sp>
        <p:nvSpPr>
          <p:cNvPr id="4" name="Text 2"/>
          <p:cNvSpPr/>
          <p:nvPr/>
        </p:nvSpPr>
        <p:spPr>
          <a:xfrm>
            <a:off x="620078" y="2346603"/>
            <a:ext cx="2429470" cy="276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Descrição das Etapas:</a:t>
            </a:r>
            <a:endParaRPr lang="en-US" sz="170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20078" y="2889171"/>
            <a:ext cx="885825" cy="106299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683068" y="3066336"/>
            <a:ext cx="2404467" cy="276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Análise Léxica (Flex):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1683068" y="3449360"/>
            <a:ext cx="12327255" cy="283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O arquivo scanner.l define regras para converter o código-fonte em um fluxo de tokens (palavras-chave como PLANT, números, identificadores).</a:t>
            </a:r>
            <a:endParaRPr lang="en-US" sz="13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078" y="3952161"/>
            <a:ext cx="885825" cy="130409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1683068" y="4129326"/>
            <a:ext cx="2822734" cy="276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Análise Sintática (Bison):</a:t>
            </a:r>
            <a:endParaRPr lang="en-US" sz="1700" dirty="0"/>
          </a:p>
        </p:txBody>
      </p:sp>
      <p:sp>
        <p:nvSpPr>
          <p:cNvPr id="10" name="Text 6"/>
          <p:cNvSpPr/>
          <p:nvPr/>
        </p:nvSpPr>
        <p:spPr>
          <a:xfrm>
            <a:off x="1683068" y="4512350"/>
            <a:ext cx="12327255" cy="5667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O parser.y implementa a gramática EBNF. Ele consome os tokens e constrói uma Árvore Sintática Abstrata (AST), que é a representação do programa em memória.</a:t>
            </a:r>
            <a:endParaRPr lang="en-US" sz="135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078" y="5256252"/>
            <a:ext cx="885825" cy="106299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1683068" y="5433417"/>
            <a:ext cx="3518892" cy="276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Geração de Código (codegen.c):</a:t>
            </a:r>
            <a:endParaRPr lang="en-US" sz="1700" dirty="0"/>
          </a:p>
        </p:txBody>
      </p:sp>
      <p:sp>
        <p:nvSpPr>
          <p:cNvPr id="13" name="Text 8"/>
          <p:cNvSpPr/>
          <p:nvPr/>
        </p:nvSpPr>
        <p:spPr>
          <a:xfrm>
            <a:off x="1683068" y="5816441"/>
            <a:ext cx="12327255" cy="283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Este componente C percorre a AST recursivamente e traduz cada nó (comando, condição, laço) em instruções de baixo nível para a LLVM.</a:t>
            </a:r>
            <a:endParaRPr lang="en-US" sz="1350" dirty="0"/>
          </a:p>
        </p:txBody>
      </p:sp>
      <p:pic>
        <p:nvPicPr>
          <p:cNvPr id="14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078" y="6319242"/>
            <a:ext cx="885825" cy="1304092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1683068" y="6496407"/>
            <a:ext cx="2335649" cy="276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Backend LLVM (JIT):</a:t>
            </a:r>
            <a:endParaRPr lang="en-US" sz="1700" dirty="0"/>
          </a:p>
        </p:txBody>
      </p:sp>
      <p:sp>
        <p:nvSpPr>
          <p:cNvPr id="16" name="Text 10"/>
          <p:cNvSpPr/>
          <p:nvPr/>
        </p:nvSpPr>
        <p:spPr>
          <a:xfrm>
            <a:off x="1683068" y="6879431"/>
            <a:ext cx="12327255" cy="5667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O código intermediário (LLVM IR) gerado é passado para o motor Just-In-Time da LLVM, que o compila para código de máquina nativo e o executa imediatamente, interagindo com as funções de runtime em C.</a:t>
            </a:r>
            <a:endParaRPr lang="en-US" sz="13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6383" y="516493"/>
            <a:ext cx="8255437" cy="5235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00"/>
              </a:lnSpc>
              <a:buNone/>
            </a:pPr>
            <a:r>
              <a:rPr lang="en-US" sz="32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Geração de Código: Um Estudo de Caso</a:t>
            </a:r>
            <a:endParaRPr lang="en-US" sz="3250" dirty="0"/>
          </a:p>
        </p:txBody>
      </p:sp>
      <p:sp>
        <p:nvSpPr>
          <p:cNvPr id="3" name="Text 1"/>
          <p:cNvSpPr/>
          <p:nvPr/>
        </p:nvSpPr>
        <p:spPr>
          <a:xfrm>
            <a:off x="586383" y="1375053"/>
            <a:ext cx="13457634" cy="2680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Para ilustrar o processo de compilação, analisamos como o comando LOOP de alto nível é traduzido em uma estrutura de controle de baixo nível na LLVM.</a:t>
            </a:r>
            <a:endParaRPr lang="en-US" sz="1300" dirty="0"/>
          </a:p>
        </p:txBody>
      </p:sp>
      <p:sp>
        <p:nvSpPr>
          <p:cNvPr id="4" name="Text 2"/>
          <p:cNvSpPr/>
          <p:nvPr/>
        </p:nvSpPr>
        <p:spPr>
          <a:xfrm>
            <a:off x="586383" y="1999059"/>
            <a:ext cx="2994660" cy="261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Código GardenGo (Entrada):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586383" y="2449235"/>
            <a:ext cx="6524387" cy="1055251"/>
          </a:xfrm>
          <a:prstGeom prst="roundRect">
            <a:avLst>
              <a:gd name="adj" fmla="val 14291"/>
            </a:avLst>
          </a:prstGeom>
          <a:solidFill>
            <a:srgbClr val="CCFFEF"/>
          </a:solidFill>
          <a:ln/>
        </p:spPr>
      </p:sp>
      <p:sp>
        <p:nvSpPr>
          <p:cNvPr id="6" name="Shape 4"/>
          <p:cNvSpPr/>
          <p:nvPr/>
        </p:nvSpPr>
        <p:spPr>
          <a:xfrm>
            <a:off x="578048" y="2449235"/>
            <a:ext cx="6541056" cy="1055251"/>
          </a:xfrm>
          <a:prstGeom prst="roundRect">
            <a:avLst>
              <a:gd name="adj" fmla="val 2382"/>
            </a:avLst>
          </a:prstGeom>
          <a:solidFill>
            <a:srgbClr val="CCFFEF"/>
          </a:solidFill>
          <a:ln/>
        </p:spPr>
      </p:sp>
      <p:sp>
        <p:nvSpPr>
          <p:cNvPr id="7" name="Text 5"/>
          <p:cNvSpPr/>
          <p:nvPr/>
        </p:nvSpPr>
        <p:spPr>
          <a:xfrm>
            <a:off x="745569" y="2574846"/>
            <a:ext cx="6206014" cy="804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4B4A4A"/>
                </a:solidFill>
                <a:highlight>
                  <a:srgbClr val="CCFF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LOOP 3 TIMES {WAIT 1s}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7527250" y="1999059"/>
            <a:ext cx="2580799" cy="261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LLVM IR (Saída Gerada):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527250" y="2449235"/>
            <a:ext cx="6524387" cy="5075396"/>
          </a:xfrm>
          <a:prstGeom prst="roundRect">
            <a:avLst>
              <a:gd name="adj" fmla="val 2971"/>
            </a:avLst>
          </a:prstGeom>
          <a:solidFill>
            <a:srgbClr val="CCFFEF"/>
          </a:solidFill>
          <a:ln/>
        </p:spPr>
      </p:sp>
      <p:sp>
        <p:nvSpPr>
          <p:cNvPr id="10" name="Shape 8"/>
          <p:cNvSpPr/>
          <p:nvPr/>
        </p:nvSpPr>
        <p:spPr>
          <a:xfrm>
            <a:off x="7518916" y="2449235"/>
            <a:ext cx="6541056" cy="5075396"/>
          </a:xfrm>
          <a:prstGeom prst="roundRect">
            <a:avLst>
              <a:gd name="adj" fmla="val 495"/>
            </a:avLst>
          </a:prstGeom>
          <a:solidFill>
            <a:srgbClr val="CCFFEF"/>
          </a:solidFill>
          <a:ln/>
        </p:spPr>
      </p:sp>
      <p:sp>
        <p:nvSpPr>
          <p:cNvPr id="11" name="Text 9"/>
          <p:cNvSpPr/>
          <p:nvPr/>
        </p:nvSpPr>
        <p:spPr>
          <a:xfrm>
            <a:off x="7686437" y="2574846"/>
            <a:ext cx="6206014" cy="48241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4B4A4A"/>
                </a:solidFill>
                <a:highlight>
                  <a:srgbClr val="CCFF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Snippet de código entry:%loop_counter = alloca i32 ; 1. Aloca variável para o contadorstore i32 0, ptr %loop_counter ; 2. Inicializa contador com 0br label %loop_cond ; 3. Pula para a condiçãoloop_cond:%load_count = load i32, ptr %loop_counter ; 4. Carrega o valor%loop_cmp = icmp slt i32 %load_count, 3 ; 5. Compara: contador &lt; 3br i1 %loop_cmp, label %loop_body, label %loop_exit ; 6. Desvio cond.loop_body:call void @garden_wait(i32 1)br label %loop_incloop_inc:%load_old_count = load i32, ptr %loop_counter%add_count = add i32 %load_old_count, 1 ; 7. Incrementa contadorstore i32 %add_count, ptr %loop_counterbr label %loop_cond ; 8. Volta para a condiçãoloop_exit:; ... continua o programa</a:t>
            </a:r>
            <a:endParaRPr lang="en-US" sz="13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3773" y="521613"/>
            <a:ext cx="8742045" cy="5926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50"/>
              </a:lnSpc>
              <a:buNone/>
            </a:pPr>
            <a:r>
              <a:rPr lang="en-US" sz="37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Demonstração Completa e Execução</a:t>
            </a:r>
            <a:endParaRPr lang="en-US" sz="3700" dirty="0"/>
          </a:p>
        </p:txBody>
      </p:sp>
      <p:sp>
        <p:nvSpPr>
          <p:cNvPr id="3" name="Text 1"/>
          <p:cNvSpPr/>
          <p:nvPr/>
        </p:nvSpPr>
        <p:spPr>
          <a:xfrm>
            <a:off x="663773" y="1588413"/>
            <a:ext cx="2723555" cy="296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Código-Fonte de Teste:</a:t>
            </a:r>
            <a:endParaRPr lang="en-US" sz="1850" dirty="0"/>
          </a:p>
        </p:txBody>
      </p:sp>
      <p:sp>
        <p:nvSpPr>
          <p:cNvPr id="4" name="Shape 2"/>
          <p:cNvSpPr/>
          <p:nvPr/>
        </p:nvSpPr>
        <p:spPr>
          <a:xfrm>
            <a:off x="663773" y="2098000"/>
            <a:ext cx="6420088" cy="3621405"/>
          </a:xfrm>
          <a:prstGeom prst="roundRect">
            <a:avLst>
              <a:gd name="adj" fmla="val 4714"/>
            </a:avLst>
          </a:prstGeom>
          <a:solidFill>
            <a:srgbClr val="CCFFEF"/>
          </a:solidFill>
          <a:ln/>
        </p:spPr>
      </p:sp>
      <p:sp>
        <p:nvSpPr>
          <p:cNvPr id="5" name="Shape 3"/>
          <p:cNvSpPr/>
          <p:nvPr/>
        </p:nvSpPr>
        <p:spPr>
          <a:xfrm>
            <a:off x="654368" y="2098000"/>
            <a:ext cx="6438900" cy="3621405"/>
          </a:xfrm>
          <a:prstGeom prst="roundRect">
            <a:avLst>
              <a:gd name="adj" fmla="val 786"/>
            </a:avLst>
          </a:prstGeom>
          <a:solidFill>
            <a:srgbClr val="CCFFEF"/>
          </a:solidFill>
          <a:ln/>
        </p:spPr>
      </p:sp>
      <p:sp>
        <p:nvSpPr>
          <p:cNvPr id="6" name="Text 4"/>
          <p:cNvSpPr/>
          <p:nvPr/>
        </p:nvSpPr>
        <p:spPr>
          <a:xfrm>
            <a:off x="844034" y="2240161"/>
            <a:ext cx="6059567" cy="3337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B4A4A"/>
                </a:solidFill>
                <a:highlight>
                  <a:srgbClr val="CCFF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ZONE HortaNorte = (0,0 - 5,5)IF WEATHER.TEMPERATURE &gt; 20 {PLANT Tomate AT (1,1) IN HortaNorte} ELSE {PLANT Alface AT (7,1)}LOOP 2 TIMES {WAIT 5sFERTILIZE NPK_10_10_10 AT (1,1) FOR 10s}HARVEST Tomate FROM HortaNorte</a:t>
            </a:r>
            <a:endParaRPr lang="en-US" sz="1450" dirty="0"/>
          </a:p>
        </p:txBody>
      </p:sp>
      <p:sp>
        <p:nvSpPr>
          <p:cNvPr id="7" name="Text 5"/>
          <p:cNvSpPr/>
          <p:nvPr/>
        </p:nvSpPr>
        <p:spPr>
          <a:xfrm>
            <a:off x="7554158" y="1588413"/>
            <a:ext cx="2924056" cy="296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Saída da Execução (JIT):</a:t>
            </a:r>
            <a:endParaRPr lang="en-US" sz="1850" dirty="0"/>
          </a:p>
        </p:txBody>
      </p:sp>
      <p:sp>
        <p:nvSpPr>
          <p:cNvPr id="8" name="Shape 6"/>
          <p:cNvSpPr/>
          <p:nvPr/>
        </p:nvSpPr>
        <p:spPr>
          <a:xfrm>
            <a:off x="7554158" y="2098000"/>
            <a:ext cx="6420088" cy="3924776"/>
          </a:xfrm>
          <a:prstGeom prst="roundRect">
            <a:avLst>
              <a:gd name="adj" fmla="val 4349"/>
            </a:avLst>
          </a:prstGeom>
          <a:solidFill>
            <a:srgbClr val="CCFFEF"/>
          </a:solidFill>
          <a:ln/>
        </p:spPr>
      </p:sp>
      <p:sp>
        <p:nvSpPr>
          <p:cNvPr id="9" name="Shape 7"/>
          <p:cNvSpPr/>
          <p:nvPr/>
        </p:nvSpPr>
        <p:spPr>
          <a:xfrm>
            <a:off x="7544752" y="2098000"/>
            <a:ext cx="6438900" cy="3924776"/>
          </a:xfrm>
          <a:prstGeom prst="roundRect">
            <a:avLst>
              <a:gd name="adj" fmla="val 725"/>
            </a:avLst>
          </a:prstGeom>
          <a:solidFill>
            <a:srgbClr val="CCFFEF"/>
          </a:solidFill>
          <a:ln/>
        </p:spPr>
      </p:sp>
      <p:sp>
        <p:nvSpPr>
          <p:cNvPr id="10" name="Text 8"/>
          <p:cNvSpPr/>
          <p:nvPr/>
        </p:nvSpPr>
        <p:spPr>
          <a:xfrm>
            <a:off x="7734419" y="2240161"/>
            <a:ext cx="6059567" cy="36404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B4A4A"/>
                </a:solidFill>
                <a:highlight>
                  <a:srgbClr val="CCFFE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--- Executando o código com JIT ---[Runtime] Zona 'HortaNorte' declarada de (0,0) a (5,5).[Runtime] Lendo sensor de temperatura... (retornando 30 para teste)[Runtime] Plantando 'Tomate' na coordenada (1,1) dentro da zona 'HortaNorte'.[Runtime] Esperando por 5 segundos...[Runtime] Fertilizante 'NPK_10_10_10' aplicado em (1,1) por 10s.[Runtime] Esperando por 5 segundos...[Runtime] Fertilizante 'NPK_10_10_10' aplicado em (1,1) por 10s.[Runtime] Colhendo 'Tomate' da zona 'HortaNorte'.--- Execução Concluída ---</a:t>
            </a:r>
            <a:endParaRPr lang="en-US" sz="1450" dirty="0"/>
          </a:p>
        </p:txBody>
      </p:sp>
      <p:sp>
        <p:nvSpPr>
          <p:cNvPr id="11" name="Text 9"/>
          <p:cNvSpPr/>
          <p:nvPr/>
        </p:nvSpPr>
        <p:spPr>
          <a:xfrm>
            <a:off x="663773" y="6520577"/>
            <a:ext cx="2370772" cy="296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Análise:</a:t>
            </a:r>
            <a:endParaRPr lang="en-US" sz="1850" dirty="0"/>
          </a:p>
        </p:txBody>
      </p:sp>
      <p:sp>
        <p:nvSpPr>
          <p:cNvPr id="12" name="Text 10"/>
          <p:cNvSpPr/>
          <p:nvPr/>
        </p:nvSpPr>
        <p:spPr>
          <a:xfrm>
            <a:off x="663773" y="7101245"/>
            <a:ext cx="13302853" cy="6067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 saída da execução demonstra o funcionamento de todas as funcionalidades. O compilador avaliou a condição IF e executou o bloco then. Em seguida, entrou no laço LOOP por duas iterações, validando a arquitetura completa do compilador.</a:t>
            </a:r>
            <a:endParaRPr lang="en-US" sz="14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4820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Conclusão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01061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O projeto serviu para utilizar os conceitos aprendidos em aula e expandi-los.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7136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Trabalhos Futuros: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4408170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Integração com Hardware: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Adaptar o garden_runtime.c para interagir com GPIOs de um Raspberry Pi ou Arduino, controlando um jardim real.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21327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Compilação Ahead-of-Time (AOT):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Gerar um arquivo executável autônomo (.exe ou ELF) em vez de usar o JIT.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655469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Expansão da Linguagem: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Adicionar suporte a variáveis e funções definidas pelo usuário para permitir lógicas mais complexas.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9769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336018"/>
            <a:ext cx="646699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Repositório do Projeto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384959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O código-fonte completo, incluindo o compilador (Flex, Bison, C), a infraestrutura da LLVM, o Makefile, os exemplos de teste e esta apresentação, está disponível no seguinte repositório Git: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636591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https://github.com/yanorck/GardenGo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2025-06-10T22:59:29Z</dcterms:created>
  <dcterms:modified xsi:type="dcterms:W3CDTF">2025-06-10T22:59:29Z</dcterms:modified>
</cp:coreProperties>
</file>